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723" r:id="rId2"/>
    <p:sldId id="722" r:id="rId3"/>
    <p:sldId id="683" r:id="rId4"/>
    <p:sldId id="684" r:id="rId5"/>
    <p:sldId id="685" r:id="rId6"/>
    <p:sldId id="686" r:id="rId7"/>
    <p:sldId id="726" r:id="rId8"/>
    <p:sldId id="724" r:id="rId9"/>
    <p:sldId id="72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99751"/>
    <a:srgbClr val="70AE47"/>
    <a:srgbClr val="7288BE"/>
    <a:srgbClr val="C54C3A"/>
    <a:srgbClr val="949494"/>
    <a:srgbClr val="CDCDCD"/>
    <a:srgbClr val="AD4845"/>
    <a:srgbClr val="008000"/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62"/>
    <p:restoredTop sz="94200"/>
  </p:normalViewPr>
  <p:slideViewPr>
    <p:cSldViewPr snapToGrid="0" snapToObjects="1">
      <p:cViewPr varScale="1">
        <p:scale>
          <a:sx n="111" d="100"/>
          <a:sy n="111" d="100"/>
        </p:scale>
        <p:origin x="216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Cost of DNA sequencing vs. Moore’s Law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030782714924801"/>
          <c:y val="0.111618513868276"/>
          <c:w val="0.865349409448819"/>
          <c:h val="0.774502808098808"/>
        </c:manualLayout>
      </c:layout>
      <c:lineChart>
        <c:grouping val="standard"/>
        <c:varyColors val="0"/>
        <c:ser>
          <c:idx val="0"/>
          <c:order val="0"/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Sheet1!$A$2:$A$54</c:f>
              <c:numCache>
                <c:formatCode>m/d/yy</c:formatCode>
                <c:ptCount val="53"/>
                <c:pt idx="0">
                  <c:v>37164</c:v>
                </c:pt>
                <c:pt idx="1">
                  <c:v>37346</c:v>
                </c:pt>
                <c:pt idx="2">
                  <c:v>37529</c:v>
                </c:pt>
                <c:pt idx="3">
                  <c:v>37711</c:v>
                </c:pt>
                <c:pt idx="4">
                  <c:v>37925</c:v>
                </c:pt>
                <c:pt idx="5">
                  <c:v>38017</c:v>
                </c:pt>
                <c:pt idx="6">
                  <c:v>38107</c:v>
                </c:pt>
                <c:pt idx="7">
                  <c:v>38199</c:v>
                </c:pt>
                <c:pt idx="8">
                  <c:v>38291</c:v>
                </c:pt>
                <c:pt idx="9">
                  <c:v>38383</c:v>
                </c:pt>
                <c:pt idx="10">
                  <c:v>38472</c:v>
                </c:pt>
                <c:pt idx="11">
                  <c:v>38564</c:v>
                </c:pt>
                <c:pt idx="12">
                  <c:v>38656</c:v>
                </c:pt>
                <c:pt idx="13">
                  <c:v>38748</c:v>
                </c:pt>
                <c:pt idx="14">
                  <c:v>38837</c:v>
                </c:pt>
                <c:pt idx="15">
                  <c:v>38929</c:v>
                </c:pt>
                <c:pt idx="16">
                  <c:v>39021</c:v>
                </c:pt>
                <c:pt idx="17">
                  <c:v>39113</c:v>
                </c:pt>
                <c:pt idx="18">
                  <c:v>39202</c:v>
                </c:pt>
                <c:pt idx="19">
                  <c:v>39294</c:v>
                </c:pt>
                <c:pt idx="20">
                  <c:v>39386</c:v>
                </c:pt>
                <c:pt idx="21">
                  <c:v>39478</c:v>
                </c:pt>
                <c:pt idx="22">
                  <c:v>39568</c:v>
                </c:pt>
                <c:pt idx="23">
                  <c:v>39660</c:v>
                </c:pt>
                <c:pt idx="24">
                  <c:v>39752</c:v>
                </c:pt>
                <c:pt idx="25">
                  <c:v>39844</c:v>
                </c:pt>
                <c:pt idx="26">
                  <c:v>39933</c:v>
                </c:pt>
                <c:pt idx="27">
                  <c:v>40025</c:v>
                </c:pt>
                <c:pt idx="28">
                  <c:v>40117</c:v>
                </c:pt>
                <c:pt idx="29">
                  <c:v>40209</c:v>
                </c:pt>
                <c:pt idx="30">
                  <c:v>40298</c:v>
                </c:pt>
                <c:pt idx="31">
                  <c:v>40390</c:v>
                </c:pt>
                <c:pt idx="32">
                  <c:v>40482</c:v>
                </c:pt>
                <c:pt idx="33">
                  <c:v>40574</c:v>
                </c:pt>
                <c:pt idx="34">
                  <c:v>40663</c:v>
                </c:pt>
                <c:pt idx="35">
                  <c:v>40755</c:v>
                </c:pt>
                <c:pt idx="36">
                  <c:v>40846</c:v>
                </c:pt>
                <c:pt idx="37">
                  <c:v>40939</c:v>
                </c:pt>
                <c:pt idx="38">
                  <c:v>41029</c:v>
                </c:pt>
                <c:pt idx="39">
                  <c:v>41121</c:v>
                </c:pt>
                <c:pt idx="40">
                  <c:v>41213</c:v>
                </c:pt>
                <c:pt idx="41">
                  <c:v>41305</c:v>
                </c:pt>
                <c:pt idx="42">
                  <c:v>41394</c:v>
                </c:pt>
                <c:pt idx="43">
                  <c:v>41486</c:v>
                </c:pt>
                <c:pt idx="44">
                  <c:v>41578</c:v>
                </c:pt>
                <c:pt idx="45">
                  <c:v>41670</c:v>
                </c:pt>
                <c:pt idx="46">
                  <c:v>41759</c:v>
                </c:pt>
                <c:pt idx="47">
                  <c:v>41851</c:v>
                </c:pt>
                <c:pt idx="48">
                  <c:v>41943</c:v>
                </c:pt>
                <c:pt idx="49">
                  <c:v>42035</c:v>
                </c:pt>
                <c:pt idx="50">
                  <c:v>42124</c:v>
                </c:pt>
                <c:pt idx="51">
                  <c:v>42216</c:v>
                </c:pt>
                <c:pt idx="52">
                  <c:v>42292</c:v>
                </c:pt>
              </c:numCache>
            </c:numRef>
          </c:cat>
          <c:val>
            <c:numRef>
              <c:f>Sheet1!$B$2:$B$54</c:f>
              <c:numCache>
                <c:formatCode>General</c:formatCode>
                <c:ptCount val="53"/>
                <c:pt idx="0">
                  <c:v>5292.3928845974297</c:v>
                </c:pt>
                <c:pt idx="1">
                  <c:v>3898.6354119859911</c:v>
                </c:pt>
                <c:pt idx="2">
                  <c:v>3413.801194585435</c:v>
                </c:pt>
                <c:pt idx="3">
                  <c:v>2986.2046709655792</c:v>
                </c:pt>
                <c:pt idx="4">
                  <c:v>2230.975235017966</c:v>
                </c:pt>
                <c:pt idx="5">
                  <c:v>1598.909789240234</c:v>
                </c:pt>
                <c:pt idx="6">
                  <c:v>1135.6986744914359</c:v>
                </c:pt>
                <c:pt idx="7">
                  <c:v>1107.463651954891</c:v>
                </c:pt>
                <c:pt idx="8">
                  <c:v>1028.850675756998</c:v>
                </c:pt>
                <c:pt idx="9">
                  <c:v>974.16497565639895</c:v>
                </c:pt>
                <c:pt idx="10">
                  <c:v>897.76107989362288</c:v>
                </c:pt>
                <c:pt idx="11">
                  <c:v>898.90133913325337</c:v>
                </c:pt>
                <c:pt idx="12">
                  <c:v>766.72912188370333</c:v>
                </c:pt>
                <c:pt idx="13">
                  <c:v>699.20327228763847</c:v>
                </c:pt>
                <c:pt idx="14">
                  <c:v>651.80747334577188</c:v>
                </c:pt>
                <c:pt idx="15">
                  <c:v>636.40640117352575</c:v>
                </c:pt>
                <c:pt idx="16">
                  <c:v>581.91979783599641</c:v>
                </c:pt>
                <c:pt idx="17">
                  <c:v>522.70771720689845</c:v>
                </c:pt>
                <c:pt idx="18">
                  <c:v>502.61127606225159</c:v>
                </c:pt>
                <c:pt idx="19">
                  <c:v>495.96345237787818</c:v>
                </c:pt>
                <c:pt idx="20">
                  <c:v>397.08729936016078</c:v>
                </c:pt>
                <c:pt idx="21">
                  <c:v>102.1273329768968</c:v>
                </c:pt>
                <c:pt idx="22">
                  <c:v>15.03313587742117</c:v>
                </c:pt>
                <c:pt idx="23">
                  <c:v>8.3564433578891393</c:v>
                </c:pt>
                <c:pt idx="24">
                  <c:v>3.8055784468656051</c:v>
                </c:pt>
                <c:pt idx="25">
                  <c:v>2.585949308256267</c:v>
                </c:pt>
                <c:pt idx="26">
                  <c:v>1.719039989692007</c:v>
                </c:pt>
                <c:pt idx="27">
                  <c:v>1.2007237715317061</c:v>
                </c:pt>
                <c:pt idx="28">
                  <c:v>0.781481493601765</c:v>
                </c:pt>
                <c:pt idx="29">
                  <c:v>0.51971414254902903</c:v>
                </c:pt>
                <c:pt idx="30">
                  <c:v>0.35013377269484602</c:v>
                </c:pt>
                <c:pt idx="31">
                  <c:v>0.34583289708415799</c:v>
                </c:pt>
                <c:pt idx="32">
                  <c:v>0.32324148606056402</c:v>
                </c:pt>
                <c:pt idx="33">
                  <c:v>0.232919802788843</c:v>
                </c:pt>
                <c:pt idx="34">
                  <c:v>0.185689034573575</c:v>
                </c:pt>
                <c:pt idx="35">
                  <c:v>0.116632599765115</c:v>
                </c:pt>
                <c:pt idx="36">
                  <c:v>8.6038201162834199E-2</c:v>
                </c:pt>
                <c:pt idx="37">
                  <c:v>8.5180211536214495E-2</c:v>
                </c:pt>
                <c:pt idx="38">
                  <c:v>6.5569918171970096E-2</c:v>
                </c:pt>
                <c:pt idx="39">
                  <c:v>6.64969037714679E-2</c:v>
                </c:pt>
                <c:pt idx="40">
                  <c:v>7.3537214207825705E-2</c:v>
                </c:pt>
                <c:pt idx="41">
                  <c:v>6.30149564239849E-2</c:v>
                </c:pt>
                <c:pt idx="42">
                  <c:v>6.3641248422909497E-2</c:v>
                </c:pt>
                <c:pt idx="43">
                  <c:v>6.1669609328109401E-2</c:v>
                </c:pt>
                <c:pt idx="44">
                  <c:v>5.6623078061611799E-2</c:v>
                </c:pt>
                <c:pt idx="45">
                  <c:v>4.4534522212317199E-2</c:v>
                </c:pt>
                <c:pt idx="46">
                  <c:v>5.46721871011926E-2</c:v>
                </c:pt>
                <c:pt idx="47">
                  <c:v>5.4498301867545097E-2</c:v>
                </c:pt>
                <c:pt idx="48">
                  <c:v>6.3676561383730998E-2</c:v>
                </c:pt>
                <c:pt idx="49">
                  <c:v>4.4109308689520697E-2</c:v>
                </c:pt>
                <c:pt idx="50">
                  <c:v>4.67865256395565E-2</c:v>
                </c:pt>
                <c:pt idx="51">
                  <c:v>1.51471134830736E-2</c:v>
                </c:pt>
                <c:pt idx="52">
                  <c:v>1.4E-2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6E-B64D-A200-BE210FD746B2}"/>
            </c:ext>
          </c:extLst>
        </c:ser>
        <c:ser>
          <c:idx val="1"/>
          <c:order val="1"/>
          <c:spPr>
            <a:ln w="3810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numRef>
              <c:f>Sheet1!$A$2:$A$54</c:f>
              <c:numCache>
                <c:formatCode>m/d/yy</c:formatCode>
                <c:ptCount val="53"/>
                <c:pt idx="0">
                  <c:v>37164</c:v>
                </c:pt>
                <c:pt idx="1">
                  <c:v>37346</c:v>
                </c:pt>
                <c:pt idx="2">
                  <c:v>37529</c:v>
                </c:pt>
                <c:pt idx="3">
                  <c:v>37711</c:v>
                </c:pt>
                <c:pt idx="4">
                  <c:v>37925</c:v>
                </c:pt>
                <c:pt idx="5">
                  <c:v>38017</c:v>
                </c:pt>
                <c:pt idx="6">
                  <c:v>38107</c:v>
                </c:pt>
                <c:pt idx="7">
                  <c:v>38199</c:v>
                </c:pt>
                <c:pt idx="8">
                  <c:v>38291</c:v>
                </c:pt>
                <c:pt idx="9">
                  <c:v>38383</c:v>
                </c:pt>
                <c:pt idx="10">
                  <c:v>38472</c:v>
                </c:pt>
                <c:pt idx="11">
                  <c:v>38564</c:v>
                </c:pt>
                <c:pt idx="12">
                  <c:v>38656</c:v>
                </c:pt>
                <c:pt idx="13">
                  <c:v>38748</c:v>
                </c:pt>
                <c:pt idx="14">
                  <c:v>38837</c:v>
                </c:pt>
                <c:pt idx="15">
                  <c:v>38929</c:v>
                </c:pt>
                <c:pt idx="16">
                  <c:v>39021</c:v>
                </c:pt>
                <c:pt idx="17">
                  <c:v>39113</c:v>
                </c:pt>
                <c:pt idx="18">
                  <c:v>39202</c:v>
                </c:pt>
                <c:pt idx="19">
                  <c:v>39294</c:v>
                </c:pt>
                <c:pt idx="20">
                  <c:v>39386</c:v>
                </c:pt>
                <c:pt idx="21">
                  <c:v>39478</c:v>
                </c:pt>
                <c:pt idx="22">
                  <c:v>39568</c:v>
                </c:pt>
                <c:pt idx="23">
                  <c:v>39660</c:v>
                </c:pt>
                <c:pt idx="24">
                  <c:v>39752</c:v>
                </c:pt>
                <c:pt idx="25">
                  <c:v>39844</c:v>
                </c:pt>
                <c:pt idx="26">
                  <c:v>39933</c:v>
                </c:pt>
                <c:pt idx="27">
                  <c:v>40025</c:v>
                </c:pt>
                <c:pt idx="28">
                  <c:v>40117</c:v>
                </c:pt>
                <c:pt idx="29">
                  <c:v>40209</c:v>
                </c:pt>
                <c:pt idx="30">
                  <c:v>40298</c:v>
                </c:pt>
                <c:pt idx="31">
                  <c:v>40390</c:v>
                </c:pt>
                <c:pt idx="32">
                  <c:v>40482</c:v>
                </c:pt>
                <c:pt idx="33">
                  <c:v>40574</c:v>
                </c:pt>
                <c:pt idx="34">
                  <c:v>40663</c:v>
                </c:pt>
                <c:pt idx="35">
                  <c:v>40755</c:v>
                </c:pt>
                <c:pt idx="36">
                  <c:v>40846</c:v>
                </c:pt>
                <c:pt idx="37">
                  <c:v>40939</c:v>
                </c:pt>
                <c:pt idx="38">
                  <c:v>41029</c:v>
                </c:pt>
                <c:pt idx="39">
                  <c:v>41121</c:v>
                </c:pt>
                <c:pt idx="40">
                  <c:v>41213</c:v>
                </c:pt>
                <c:pt idx="41">
                  <c:v>41305</c:v>
                </c:pt>
                <c:pt idx="42">
                  <c:v>41394</c:v>
                </c:pt>
                <c:pt idx="43">
                  <c:v>41486</c:v>
                </c:pt>
                <c:pt idx="44">
                  <c:v>41578</c:v>
                </c:pt>
                <c:pt idx="45">
                  <c:v>41670</c:v>
                </c:pt>
                <c:pt idx="46">
                  <c:v>41759</c:v>
                </c:pt>
                <c:pt idx="47">
                  <c:v>41851</c:v>
                </c:pt>
                <c:pt idx="48">
                  <c:v>41943</c:v>
                </c:pt>
                <c:pt idx="49">
                  <c:v>42035</c:v>
                </c:pt>
                <c:pt idx="50">
                  <c:v>42124</c:v>
                </c:pt>
                <c:pt idx="51">
                  <c:v>42216</c:v>
                </c:pt>
                <c:pt idx="52">
                  <c:v>42292</c:v>
                </c:pt>
              </c:numCache>
            </c:numRef>
          </c:cat>
          <c:val>
            <c:numRef>
              <c:f>Sheet1!$D$2:$D$54</c:f>
              <c:numCache>
                <c:formatCode>General</c:formatCode>
                <c:ptCount val="53"/>
                <c:pt idx="0">
                  <c:v>5292.3928845974297</c:v>
                </c:pt>
                <c:pt idx="1">
                  <c:v>4452.4675491838452</c:v>
                </c:pt>
                <c:pt idx="2">
                  <c:v>3742.286897402274</c:v>
                </c:pt>
                <c:pt idx="3">
                  <c:v>3148.3699970409439</c:v>
                </c:pt>
                <c:pt idx="4">
                  <c:v>2569.4407980190699</c:v>
                </c:pt>
                <c:pt idx="5">
                  <c:v>2354.510268294001</c:v>
                </c:pt>
                <c:pt idx="6">
                  <c:v>2161.6595786046159</c:v>
                </c:pt>
                <c:pt idx="7">
                  <c:v>1980.839441136203</c:v>
                </c:pt>
                <c:pt idx="8">
                  <c:v>1815.1446834628821</c:v>
                </c:pt>
                <c:pt idx="9">
                  <c:v>1663.3100863610171</c:v>
                </c:pt>
                <c:pt idx="10">
                  <c:v>1528.5241466481791</c:v>
                </c:pt>
                <c:pt idx="11">
                  <c:v>1400.66500126918</c:v>
                </c:pt>
                <c:pt idx="12">
                  <c:v>1283.5011145113131</c:v>
                </c:pt>
                <c:pt idx="13">
                  <c:v>1176.1378412818569</c:v>
                </c:pt>
                <c:pt idx="14">
                  <c:v>1080.829789302308</c:v>
                </c:pt>
                <c:pt idx="15">
                  <c:v>990.41972056810096</c:v>
                </c:pt>
                <c:pt idx="16">
                  <c:v>907.57234173144104</c:v>
                </c:pt>
                <c:pt idx="17">
                  <c:v>831.65504318050739</c:v>
                </c:pt>
                <c:pt idx="18">
                  <c:v>764.26207332408967</c:v>
                </c:pt>
                <c:pt idx="19">
                  <c:v>700.33250063458786</c:v>
                </c:pt>
                <c:pt idx="20">
                  <c:v>641.75055725565664</c:v>
                </c:pt>
                <c:pt idx="21">
                  <c:v>588.06892064092835</c:v>
                </c:pt>
                <c:pt idx="22">
                  <c:v>539.90200522854957</c:v>
                </c:pt>
                <c:pt idx="23">
                  <c:v>494.73987342428211</c:v>
                </c:pt>
                <c:pt idx="24">
                  <c:v>453.3554978227217</c:v>
                </c:pt>
                <c:pt idx="25">
                  <c:v>415.43287381210752</c:v>
                </c:pt>
                <c:pt idx="26">
                  <c:v>381.76836907332222</c:v>
                </c:pt>
                <c:pt idx="27">
                  <c:v>349.83391942168129</c:v>
                </c:pt>
                <c:pt idx="28">
                  <c:v>320.57074679864951</c:v>
                </c:pt>
                <c:pt idx="29">
                  <c:v>293.75540220035651</c:v>
                </c:pt>
                <c:pt idx="30">
                  <c:v>269.95100261427461</c:v>
                </c:pt>
                <c:pt idx="31">
                  <c:v>247.36993671214111</c:v>
                </c:pt>
                <c:pt idx="32">
                  <c:v>226.67774891136079</c:v>
                </c:pt>
                <c:pt idx="33">
                  <c:v>207.71643690605379</c:v>
                </c:pt>
                <c:pt idx="34">
                  <c:v>190.88418453666111</c:v>
                </c:pt>
                <c:pt idx="35">
                  <c:v>174.91695971084201</c:v>
                </c:pt>
                <c:pt idx="36">
                  <c:v>160.4376393139141</c:v>
                </c:pt>
                <c:pt idx="37">
                  <c:v>146.87770110017831</c:v>
                </c:pt>
                <c:pt idx="38">
                  <c:v>134.84740064296921</c:v>
                </c:pt>
                <c:pt idx="39">
                  <c:v>123.56758315327011</c:v>
                </c:pt>
                <c:pt idx="40">
                  <c:v>113.23130837922029</c:v>
                </c:pt>
                <c:pt idx="41">
                  <c:v>103.759650145191</c:v>
                </c:pt>
                <c:pt idx="42">
                  <c:v>95.351511420022746</c:v>
                </c:pt>
                <c:pt idx="43">
                  <c:v>87.375475982509158</c:v>
                </c:pt>
                <c:pt idx="44">
                  <c:v>80.066625997571805</c:v>
                </c:pt>
                <c:pt idx="45">
                  <c:v>73.369152231208204</c:v>
                </c:pt>
                <c:pt idx="46">
                  <c:v>67.423700321483992</c:v>
                </c:pt>
                <c:pt idx="47">
                  <c:v>61.783791576635053</c:v>
                </c:pt>
                <c:pt idx="48">
                  <c:v>56.615654189609998</c:v>
                </c:pt>
                <c:pt idx="49">
                  <c:v>51.879825072595423</c:v>
                </c:pt>
                <c:pt idx="50">
                  <c:v>47.675755710011373</c:v>
                </c:pt>
                <c:pt idx="51">
                  <c:v>43.687737991254927</c:v>
                </c:pt>
                <c:pt idx="52">
                  <c:v>40.646153206458209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6E-B64D-A200-BE210FD746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1105408"/>
        <c:axId val="684343824"/>
      </c:lineChart>
      <c:dateAx>
        <c:axId val="241105408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4343824"/>
        <c:crossesAt val="1E-3"/>
        <c:auto val="0"/>
        <c:lblOffset val="100"/>
        <c:baseTimeUnit val="months"/>
        <c:majorUnit val="6"/>
        <c:majorTimeUnit val="months"/>
      </c:dateAx>
      <c:valAx>
        <c:axId val="684343824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Cost per Mb in US$</a:t>
                </a:r>
              </a:p>
            </c:rich>
          </c:tx>
          <c:layout>
            <c:manualLayout>
              <c:xMode val="edge"/>
              <c:yMode val="edge"/>
              <c:x val="1.7768214694138699E-2"/>
              <c:y val="0.331526087452663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222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1105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88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4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6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71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9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level`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7.tiff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"/>
            <a:ext cx="9144000" cy="6855036"/>
          </a:xfrm>
          <a:noFill/>
        </p:spPr>
        <p:txBody>
          <a:bodyPr anchor="ctr">
            <a:normAutofit/>
          </a:bodyPr>
          <a:lstStyle/>
          <a:p>
            <a:endParaRPr lang="en-US" sz="3600" dirty="0"/>
          </a:p>
          <a:p>
            <a:r>
              <a:rPr lang="en-US" sz="3600" dirty="0"/>
              <a:t>“Advice is a form of nostalgia.  Dispensing it is a way of fishing the past from the disposal, and wiping it off, painting over the ugly parts, and recycling it for more than it’s worth.”</a:t>
            </a:r>
          </a:p>
          <a:p>
            <a:pPr algn="r"/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 err="1">
                <a:solidFill>
                  <a:schemeClr val="bg1"/>
                </a:solidFill>
              </a:rPr>
              <a:t>Baz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Luhrmann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872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027024" cy="1325563"/>
          </a:xfrm>
        </p:spPr>
        <p:txBody>
          <a:bodyPr>
            <a:normAutofit/>
          </a:bodyPr>
          <a:lstStyle/>
          <a:p>
            <a:r>
              <a:rPr lang="en-US" dirty="0"/>
              <a:t>The genomic era: powered by NGS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-1" y="714950"/>
          <a:ext cx="10916516" cy="6143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91612"/>
          <a:stretch/>
        </p:blipFill>
        <p:spPr>
          <a:xfrm>
            <a:off x="10995202" y="717780"/>
            <a:ext cx="1084735" cy="51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67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Fundamental biological questions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 b="62693"/>
          <a:stretch/>
        </p:blipFill>
        <p:spPr>
          <a:xfrm>
            <a:off x="10995202" y="717780"/>
            <a:ext cx="1084735" cy="2281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EBEF356-5A53-0E4D-904D-117FD7FC08B8}"/>
              </a:ext>
            </a:extLst>
          </p:cNvPr>
          <p:cNvGrpSpPr/>
          <p:nvPr/>
        </p:nvGrpSpPr>
        <p:grpSpPr>
          <a:xfrm>
            <a:off x="6201011" y="2186229"/>
            <a:ext cx="4190675" cy="3233909"/>
            <a:chOff x="6841779" y="2812536"/>
            <a:chExt cx="1903534" cy="13734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1D884A-92CE-8C4B-988E-AF4C32F3BE56}"/>
                </a:ext>
              </a:extLst>
            </p:cNvPr>
            <p:cNvSpPr txBox="1"/>
            <p:nvPr/>
          </p:nvSpPr>
          <p:spPr>
            <a:xfrm>
              <a:off x="6841779" y="2812536"/>
              <a:ext cx="1903534" cy="196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Connectivity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2C0543-0C8A-4D4B-BE0A-35F17D20E0C2}"/>
                </a:ext>
              </a:extLst>
            </p:cNvPr>
            <p:cNvSpPr/>
            <p:nvPr/>
          </p:nvSpPr>
          <p:spPr>
            <a:xfrm>
              <a:off x="7287805" y="3207953"/>
              <a:ext cx="308345" cy="310896"/>
            </a:xfrm>
            <a:prstGeom prst="ellipse">
              <a:avLst/>
            </a:prstGeom>
            <a:solidFill>
              <a:schemeClr val="accent6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CD550B3-12D2-EF47-81BE-178ED8041B9B}"/>
                </a:ext>
              </a:extLst>
            </p:cNvPr>
            <p:cNvSpPr/>
            <p:nvPr/>
          </p:nvSpPr>
          <p:spPr>
            <a:xfrm>
              <a:off x="7961910" y="3216329"/>
              <a:ext cx="308345" cy="310896"/>
            </a:xfrm>
            <a:prstGeom prst="ellipse">
              <a:avLst/>
            </a:prstGeom>
            <a:solidFill>
              <a:schemeClr val="accent5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DFE98E9-5FD3-E04B-B995-01BD62AE5817}"/>
                </a:ext>
              </a:extLst>
            </p:cNvPr>
            <p:cNvSpPr/>
            <p:nvPr/>
          </p:nvSpPr>
          <p:spPr>
            <a:xfrm>
              <a:off x="7635304" y="3875137"/>
              <a:ext cx="308345" cy="310896"/>
            </a:xfrm>
            <a:prstGeom prst="ellipse">
              <a:avLst/>
            </a:prstGeom>
            <a:solidFill>
              <a:schemeClr val="accent2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893D3A4-74B4-B644-9458-450B34C4C80B}"/>
                </a:ext>
              </a:extLst>
            </p:cNvPr>
            <p:cNvCxnSpPr/>
            <p:nvPr/>
          </p:nvCxnSpPr>
          <p:spPr>
            <a:xfrm>
              <a:off x="7619595" y="3363401"/>
              <a:ext cx="320040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9F8A6AF-B49A-D148-B18A-192394B80E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5529" y="3549323"/>
              <a:ext cx="158034" cy="295563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D0019C-91B2-8944-916E-1CEE079CB981}"/>
                </a:ext>
              </a:extLst>
            </p:cNvPr>
            <p:cNvCxnSpPr>
              <a:cxnSpLocks/>
            </p:cNvCxnSpPr>
            <p:nvPr/>
          </p:nvCxnSpPr>
          <p:spPr>
            <a:xfrm>
              <a:off x="7540835" y="3546904"/>
              <a:ext cx="157519" cy="292608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2CE88D-53E6-F649-850B-0D40A2330683}"/>
              </a:ext>
            </a:extLst>
          </p:cNvPr>
          <p:cNvGrpSpPr/>
          <p:nvPr/>
        </p:nvGrpSpPr>
        <p:grpSpPr>
          <a:xfrm>
            <a:off x="1604950" y="2186228"/>
            <a:ext cx="4102042" cy="3233910"/>
            <a:chOff x="2047076" y="2402449"/>
            <a:chExt cx="1914096" cy="13943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37D826-F00C-D444-9C1F-25001D36EF92}"/>
                </a:ext>
              </a:extLst>
            </p:cNvPr>
            <p:cNvSpPr txBox="1"/>
            <p:nvPr/>
          </p:nvSpPr>
          <p:spPr>
            <a:xfrm>
              <a:off x="2047076" y="2402449"/>
              <a:ext cx="1914096" cy="22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Selection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7DEEC18-4D8C-DC48-BD99-B23FF88D85DD}"/>
                </a:ext>
              </a:extLst>
            </p:cNvPr>
            <p:cNvCxnSpPr/>
            <p:nvPr/>
          </p:nvCxnSpPr>
          <p:spPr>
            <a:xfrm>
              <a:off x="2246992" y="2736126"/>
              <a:ext cx="0" cy="1060704"/>
            </a:xfrm>
            <a:prstGeom prst="line">
              <a:avLst/>
            </a:prstGeom>
            <a:ln w="28575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A81958A-A4EB-A944-BB95-96FB91C25A49}"/>
                </a:ext>
              </a:extLst>
            </p:cNvPr>
            <p:cNvSpPr/>
            <p:nvPr/>
          </p:nvSpPr>
          <p:spPr>
            <a:xfrm>
              <a:off x="2284051" y="3033849"/>
              <a:ext cx="1307306" cy="748740"/>
            </a:xfrm>
            <a:custGeom>
              <a:avLst/>
              <a:gdLst>
                <a:gd name="connsiteX0" fmla="*/ 0 w 1307306"/>
                <a:gd name="connsiteY0" fmla="*/ 1014417 h 1014417"/>
                <a:gd name="connsiteX1" fmla="*/ 600075 w 1307306"/>
                <a:gd name="connsiteY1" fmla="*/ 4 h 1014417"/>
                <a:gd name="connsiteX2" fmla="*/ 1307306 w 1307306"/>
                <a:gd name="connsiteY2" fmla="*/ 1000129 h 101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7306" h="1014417">
                  <a:moveTo>
                    <a:pt x="0" y="1014417"/>
                  </a:moveTo>
                  <a:cubicBezTo>
                    <a:pt x="191095" y="508401"/>
                    <a:pt x="382191" y="2385"/>
                    <a:pt x="600075" y="4"/>
                  </a:cubicBezTo>
                  <a:cubicBezTo>
                    <a:pt x="817959" y="-2377"/>
                    <a:pt x="1307306" y="1000129"/>
                    <a:pt x="1307306" y="1000129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94B260F-397F-6E4D-99DA-8734005A7D96}"/>
                </a:ext>
              </a:extLst>
            </p:cNvPr>
            <p:cNvSpPr/>
            <p:nvPr/>
          </p:nvSpPr>
          <p:spPr>
            <a:xfrm>
              <a:off x="2819829" y="2843492"/>
              <a:ext cx="1007269" cy="942975"/>
            </a:xfrm>
            <a:custGeom>
              <a:avLst/>
              <a:gdLst>
                <a:gd name="connsiteX0" fmla="*/ 0 w 1007269"/>
                <a:gd name="connsiteY0" fmla="*/ 1078713 h 1093001"/>
                <a:gd name="connsiteX1" fmla="*/ 528637 w 1007269"/>
                <a:gd name="connsiteY1" fmla="*/ 7 h 1093001"/>
                <a:gd name="connsiteX2" fmla="*/ 1007269 w 1007269"/>
                <a:gd name="connsiteY2" fmla="*/ 1093001 h 109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7269" h="1093001">
                  <a:moveTo>
                    <a:pt x="0" y="1078713"/>
                  </a:moveTo>
                  <a:cubicBezTo>
                    <a:pt x="180379" y="538169"/>
                    <a:pt x="360759" y="-2374"/>
                    <a:pt x="528637" y="7"/>
                  </a:cubicBezTo>
                  <a:cubicBezTo>
                    <a:pt x="696515" y="2388"/>
                    <a:pt x="927497" y="912026"/>
                    <a:pt x="1007269" y="1093001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AC382C5-1A14-2749-8B35-CC31097691F6}"/>
                </a:ext>
              </a:extLst>
            </p:cNvPr>
            <p:cNvCxnSpPr/>
            <p:nvPr/>
          </p:nvCxnSpPr>
          <p:spPr>
            <a:xfrm flipH="1">
              <a:off x="2246992" y="3783032"/>
              <a:ext cx="1689100" cy="0"/>
            </a:xfrm>
            <a:prstGeom prst="line">
              <a:avLst/>
            </a:prstGeom>
            <a:ln w="28575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15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Evolutionary trajectory of species/populations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34" y="948906"/>
            <a:ext cx="3978211" cy="252075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/>
          <a:srcRect t="16019"/>
          <a:stretch/>
        </p:blipFill>
        <p:spPr>
          <a:xfrm>
            <a:off x="940634" y="3475460"/>
            <a:ext cx="3978211" cy="250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7" r="5811"/>
          <a:stretch/>
        </p:blipFill>
        <p:spPr>
          <a:xfrm>
            <a:off x="6164321" y="948906"/>
            <a:ext cx="3800635" cy="2512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321" y="3467937"/>
            <a:ext cx="3800635" cy="2528989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47298" y="6176301"/>
            <a:ext cx="10995202" cy="7315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400" b="1" dirty="0">
                <a:solidFill>
                  <a:schemeClr val="accent4"/>
                </a:solidFill>
              </a:rPr>
              <a:t>For population level inference, genome reduction is needed.</a:t>
            </a:r>
          </a:p>
          <a:p>
            <a:endParaRPr lang="en-US" sz="3400" b="1" dirty="0">
              <a:solidFill>
                <a:schemeClr val="accent4"/>
              </a:solidFill>
            </a:endParaRPr>
          </a:p>
          <a:p>
            <a:endParaRPr lang="en-US" sz="3400" b="1" dirty="0">
              <a:solidFill>
                <a:schemeClr val="accent4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42393"/>
          <a:stretch/>
        </p:blipFill>
        <p:spPr>
          <a:xfrm>
            <a:off x="10995202" y="717780"/>
            <a:ext cx="1084735" cy="352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2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reduction options</a:t>
            </a:r>
          </a:p>
        </p:txBody>
      </p:sp>
      <p:sp>
        <p:nvSpPr>
          <p:cNvPr id="10" name="Content Placeholder 16"/>
          <p:cNvSpPr txBox="1">
            <a:spLocks/>
          </p:cNvSpPr>
          <p:nvPr/>
        </p:nvSpPr>
        <p:spPr>
          <a:xfrm>
            <a:off x="67230" y="967329"/>
            <a:ext cx="6161292" cy="586284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No existing genomic resources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RADseq</a:t>
            </a:r>
          </a:p>
          <a:p>
            <a:pPr lvl="1"/>
            <a:r>
              <a:rPr lang="en-US" sz="2800" dirty="0"/>
              <a:t>RNAseq</a:t>
            </a:r>
          </a:p>
          <a:p>
            <a:pPr lvl="1"/>
            <a:r>
              <a:rPr lang="en-US" sz="2800" dirty="0"/>
              <a:t>Exome capture?</a:t>
            </a:r>
          </a:p>
          <a:p>
            <a:pPr lvl="1"/>
            <a:r>
              <a:rPr lang="en-US" sz="2800" dirty="0" err="1"/>
              <a:t>EpiRAD</a:t>
            </a:r>
            <a:endParaRPr lang="en-US" sz="2800" dirty="0"/>
          </a:p>
          <a:p>
            <a:endParaRPr lang="en-US" dirty="0"/>
          </a:p>
          <a:p>
            <a:r>
              <a:rPr lang="en-US" sz="3200" dirty="0"/>
              <a:t>With genomic resources</a:t>
            </a:r>
          </a:p>
          <a:p>
            <a:pPr lvl="1"/>
            <a:r>
              <a:rPr lang="en-US" dirty="0"/>
              <a:t>Pool-seq</a:t>
            </a:r>
          </a:p>
          <a:p>
            <a:pPr lvl="1"/>
            <a:r>
              <a:rPr lang="en-US" dirty="0"/>
              <a:t>Low coverage WGS</a:t>
            </a:r>
          </a:p>
          <a:p>
            <a:pPr lvl="1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507"/>
          <a:stretch/>
        </p:blipFill>
        <p:spPr>
          <a:xfrm>
            <a:off x="10995202" y="717780"/>
            <a:ext cx="1084735" cy="4861385"/>
          </a:xfrm>
          <a:prstGeom prst="rect">
            <a:avLst/>
          </a:prstGeom>
        </p:spPr>
      </p:pic>
      <p:pic>
        <p:nvPicPr>
          <p:cNvPr id="9" name="Content Placeholder 4" descr="G-nome-project.jpg">
            <a:extLst>
              <a:ext uri="{FF2B5EF4-FFF2-40B4-BE49-F238E27FC236}">
                <a16:creationId xmlns:a16="http://schemas.microsoft.com/office/drawing/2014/main" id="{D3CC7C67-F8CE-3841-8C67-B25C077F9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7" b="-184"/>
          <a:stretch/>
        </p:blipFill>
        <p:spPr>
          <a:xfrm>
            <a:off x="6618191" y="1234219"/>
            <a:ext cx="4038600" cy="507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15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0" name="Content Placeholder 16"/>
          <p:cNvSpPr txBox="1">
            <a:spLocks/>
          </p:cNvSpPr>
          <p:nvPr/>
        </p:nvSpPr>
        <p:spPr>
          <a:xfrm>
            <a:off x="22115" y="1202687"/>
            <a:ext cx="10968600" cy="561046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Effectively work in a command-line Linux environment</a:t>
            </a:r>
          </a:p>
          <a:p>
            <a:r>
              <a:rPr lang="en-US" dirty="0"/>
              <a:t>Visualize and manipulate multiple next-generation sequencing data formats</a:t>
            </a:r>
          </a:p>
          <a:p>
            <a:r>
              <a:rPr lang="en-US" dirty="0"/>
              <a:t>Use and apply the tools and analyses covered in class</a:t>
            </a:r>
          </a:p>
          <a:p>
            <a:r>
              <a:rPr lang="en-US" dirty="0"/>
              <a:t>Knowledgeably filter data sets for statistical and bioinformatic artifacts</a:t>
            </a:r>
          </a:p>
          <a:p>
            <a:r>
              <a:rPr lang="en-US" dirty="0"/>
              <a:t>Determine loci potentially under selection and estimate population genetic parameters with both neutral and putatively adaptive loci</a:t>
            </a:r>
          </a:p>
          <a:p>
            <a:r>
              <a:rPr lang="en-US" b="1" dirty="0">
                <a:solidFill>
                  <a:schemeClr val="accent4"/>
                </a:solidFill>
              </a:rPr>
              <a:t>Produce a completely open and repeatable documentation</a:t>
            </a:r>
            <a:r>
              <a:rPr lang="en-US" dirty="0"/>
              <a:t> of a complete population genomic analysis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" b="-4202"/>
          <a:stretch/>
        </p:blipFill>
        <p:spPr>
          <a:xfrm>
            <a:off x="10995202" y="717779"/>
            <a:ext cx="1084735" cy="637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and Course Repository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0" name="Content Placeholder 16"/>
          <p:cNvSpPr txBox="1">
            <a:spLocks/>
          </p:cNvSpPr>
          <p:nvPr/>
        </p:nvSpPr>
        <p:spPr>
          <a:xfrm>
            <a:off x="22115" y="1202687"/>
            <a:ext cx="10968600" cy="561046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https://</a:t>
            </a:r>
            <a:r>
              <a:rPr lang="en-US" sz="4400" dirty="0" err="1"/>
              <a:t>github.com</a:t>
            </a:r>
            <a:r>
              <a:rPr lang="en-US" sz="4400" dirty="0"/>
              <a:t>/</a:t>
            </a:r>
            <a:r>
              <a:rPr lang="en-US" sz="4400" dirty="0" err="1"/>
              <a:t>jpuritz</a:t>
            </a:r>
            <a:r>
              <a:rPr lang="en-US" sz="4400" dirty="0"/>
              <a:t>/BIO_594_2019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" b="-4202"/>
          <a:stretch/>
        </p:blipFill>
        <p:spPr>
          <a:xfrm>
            <a:off x="10995202" y="717779"/>
            <a:ext cx="1084735" cy="637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13EDB-DB30-5D49-9122-785AB656C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714951"/>
            <a:ext cx="10027024" cy="6143049"/>
          </a:xfrm>
        </p:spPr>
        <p:txBody>
          <a:bodyPr anchor="ctr"/>
          <a:lstStyle/>
          <a:p>
            <a:r>
              <a:rPr lang="en-US" dirty="0"/>
              <a:t>Setup your personal computer for </a:t>
            </a:r>
            <a:r>
              <a:rPr lang="en-US" dirty="0" err="1"/>
              <a:t>ssh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Setup an RSA key for </a:t>
            </a:r>
            <a:r>
              <a:rPr lang="en-US" dirty="0" err="1"/>
              <a:t>sshing</a:t>
            </a:r>
            <a:r>
              <a:rPr lang="en-US" dirty="0"/>
              <a:t> into the class server</a:t>
            </a:r>
          </a:p>
          <a:p>
            <a:endParaRPr lang="en-US" dirty="0"/>
          </a:p>
          <a:p>
            <a:r>
              <a:rPr lang="en-US" dirty="0"/>
              <a:t>Clone the class git repository to both your server account</a:t>
            </a:r>
          </a:p>
          <a:p>
            <a:endParaRPr lang="en-US" dirty="0"/>
          </a:p>
          <a:p>
            <a:r>
              <a:rPr lang="en-US" dirty="0"/>
              <a:t>Test out terminal functionality in </a:t>
            </a:r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" b="-4202"/>
          <a:stretch/>
        </p:blipFill>
        <p:spPr>
          <a:xfrm>
            <a:off x="10995202" y="717779"/>
            <a:ext cx="1084735" cy="637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90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 of the day...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" b="-4202"/>
          <a:stretch/>
        </p:blipFill>
        <p:spPr>
          <a:xfrm>
            <a:off x="10995202" y="717779"/>
            <a:ext cx="1084735" cy="637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8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34323</TotalTime>
  <Words>231</Words>
  <Application>Microsoft Macintosh PowerPoint</Application>
  <PresentationFormat>Widescreen</PresentationFormat>
  <Paragraphs>45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The genomic era: powered by NGS</vt:lpstr>
      <vt:lpstr>Fundamental biological questions</vt:lpstr>
      <vt:lpstr>Evolutionary trajectory of species/populations</vt:lpstr>
      <vt:lpstr>Genome reduction options</vt:lpstr>
      <vt:lpstr>Goals</vt:lpstr>
      <vt:lpstr>Syllabus and Course Repository</vt:lpstr>
      <vt:lpstr>Goals for today</vt:lpstr>
      <vt:lpstr>Final thought of the day...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Puritz</dc:creator>
  <cp:lastModifiedBy>Jonathan Puritz</cp:lastModifiedBy>
  <cp:revision>1778</cp:revision>
  <dcterms:created xsi:type="dcterms:W3CDTF">2015-11-22T05:54:36Z</dcterms:created>
  <dcterms:modified xsi:type="dcterms:W3CDTF">2019-01-23T14:37:49Z</dcterms:modified>
</cp:coreProperties>
</file>